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0"/>
  </p:notesMasterIdLst>
  <p:sldIdLst>
    <p:sldId id="256" r:id="rId2"/>
    <p:sldId id="257" r:id="rId3"/>
    <p:sldId id="259" r:id="rId4"/>
    <p:sldId id="258" r:id="rId5"/>
    <p:sldId id="261" r:id="rId6"/>
    <p:sldId id="262" r:id="rId7"/>
    <p:sldId id="264" r:id="rId8"/>
    <p:sldId id="265" r:id="rId9"/>
    <p:sldId id="266" r:id="rId10"/>
    <p:sldId id="267" r:id="rId11"/>
    <p:sldId id="268" r:id="rId12"/>
    <p:sldId id="270" r:id="rId13"/>
    <p:sldId id="271" r:id="rId14"/>
    <p:sldId id="272" r:id="rId15"/>
    <p:sldId id="273" r:id="rId16"/>
    <p:sldId id="274" r:id="rId17"/>
    <p:sldId id="275"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749BB8-E7FB-4D28-BA2A-5870C28DAA0B}" type="datetimeFigureOut">
              <a:rPr lang="en-US" smtClean="0"/>
              <a:pPr/>
              <a:t>27-Nov-17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5E40AB-F821-4A94-9CF4-53B2D40EBC8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27-Nov-17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27-Nov-17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27-Nov-17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27-Nov-17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27-Nov-17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27-Nov-17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27-Nov-17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27-Nov-17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27-Nov-17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27-Nov-17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27-Nov-17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27-Nov-17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3371850"/>
          </a:xfrm>
        </p:spPr>
        <p:txBody>
          <a:bodyPr>
            <a:normAutofit/>
          </a:bodyPr>
          <a:lstStyle/>
          <a:p>
            <a:r>
              <a:rPr lang="en-US" sz="4000" b="1" dirty="0" smtClean="0">
                <a:solidFill>
                  <a:srgbClr val="FF0000"/>
                </a:solidFill>
              </a:rPr>
              <a:t>National Policy on Education-2016 In the context of Higher education</a:t>
            </a:r>
            <a:r>
              <a:rPr lang="en-US" dirty="0" smtClean="0">
                <a:solidFill>
                  <a:srgbClr val="FF0000"/>
                </a:solidFill>
              </a:rPr>
              <a:t>.</a:t>
            </a:r>
            <a:endParaRPr lang="en-US" dirty="0">
              <a:solidFill>
                <a:srgbClr val="FF0000"/>
              </a:solidFill>
            </a:endParaRPr>
          </a:p>
        </p:txBody>
      </p:sp>
      <p:sp>
        <p:nvSpPr>
          <p:cNvPr id="3" name="Subtitle 2"/>
          <p:cNvSpPr>
            <a:spLocks noGrp="1"/>
          </p:cNvSpPr>
          <p:nvPr>
            <p:ph type="subTitle" idx="1"/>
          </p:nvPr>
        </p:nvSpPr>
        <p:spPr/>
        <p:txBody>
          <a:bodyPr>
            <a:normAutofit fontScale="70000" lnSpcReduction="20000"/>
          </a:bodyPr>
          <a:lstStyle/>
          <a:p>
            <a:r>
              <a:rPr lang="en-US" sz="2800" b="1" i="1" dirty="0" err="1" smtClean="0">
                <a:solidFill>
                  <a:srgbClr val="00B050"/>
                </a:solidFill>
              </a:rPr>
              <a:t>Altaf</a:t>
            </a:r>
            <a:r>
              <a:rPr lang="en-US" sz="2800" b="1" i="1" dirty="0" smtClean="0">
                <a:solidFill>
                  <a:srgbClr val="00B050"/>
                </a:solidFill>
              </a:rPr>
              <a:t> </a:t>
            </a:r>
            <a:r>
              <a:rPr lang="en-US" sz="2800" b="1" i="1" dirty="0" err="1" smtClean="0">
                <a:solidFill>
                  <a:srgbClr val="00B050"/>
                </a:solidFill>
              </a:rPr>
              <a:t>Hussain</a:t>
            </a:r>
            <a:endParaRPr lang="en-US" sz="2800" b="1" i="1" dirty="0" smtClean="0">
              <a:solidFill>
                <a:srgbClr val="00B050"/>
              </a:solidFill>
            </a:endParaRPr>
          </a:p>
          <a:p>
            <a:r>
              <a:rPr lang="en-US" sz="2800" b="1" i="1" dirty="0" smtClean="0">
                <a:solidFill>
                  <a:srgbClr val="00B050"/>
                </a:solidFill>
              </a:rPr>
              <a:t>Assistant Professor [Education]</a:t>
            </a:r>
          </a:p>
          <a:p>
            <a:r>
              <a:rPr lang="en-US" sz="2800" b="1" i="1" dirty="0" smtClean="0">
                <a:solidFill>
                  <a:srgbClr val="00B050"/>
                </a:solidFill>
              </a:rPr>
              <a:t>Govt. Degree College </a:t>
            </a:r>
            <a:r>
              <a:rPr lang="en-US" sz="2800" b="1" i="1" dirty="0" err="1" smtClean="0">
                <a:solidFill>
                  <a:srgbClr val="00B050"/>
                </a:solidFill>
              </a:rPr>
              <a:t>Rajouri</a:t>
            </a:r>
            <a:r>
              <a:rPr lang="en-US" sz="1800" b="1" i="1" dirty="0" smtClean="0">
                <a:solidFill>
                  <a:srgbClr val="00B050"/>
                </a:solidFill>
              </a:rPr>
              <a:t>.</a:t>
            </a:r>
          </a:p>
          <a:p>
            <a:r>
              <a:rPr lang="en-US" sz="1800" b="1" i="1" dirty="0" smtClean="0">
                <a:solidFill>
                  <a:srgbClr val="00B050"/>
                </a:solidFill>
              </a:rPr>
              <a:t>altafchowdhary1990@gmail.com</a:t>
            </a:r>
          </a:p>
        </p:txBody>
      </p:sp>
    </p:spTree>
  </p:cSld>
  <p:clrMapOvr>
    <a:masterClrMapping/>
  </p:clrMapOvr>
  <p:transition spd="slow">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06963"/>
          </a:xfrm>
        </p:spPr>
        <p:txBody>
          <a:bodyPr>
            <a:normAutofit fontScale="77500" lnSpcReduction="20000"/>
          </a:bodyPr>
          <a:lstStyle/>
          <a:p>
            <a:pPr algn="just"/>
            <a:endParaRPr lang="en-US" dirty="0" smtClean="0"/>
          </a:p>
          <a:p>
            <a:pPr algn="just"/>
            <a:r>
              <a:rPr lang="en-US" sz="3100" b="1" dirty="0" smtClean="0"/>
              <a:t>Appropriate measures for private teaching shops:-</a:t>
            </a:r>
            <a:r>
              <a:rPr lang="en-US" dirty="0" smtClean="0"/>
              <a:t>The proliferation of privately run ‘teaching shops’ and so-called non-profit institutions, ill-equipped and operating with unqualified staff, is a disturbing development and needs to be urgently addressed through appropriate measures </a:t>
            </a:r>
          </a:p>
          <a:p>
            <a:pPr algn="just"/>
            <a:endParaRPr lang="en-US" dirty="0" smtClean="0"/>
          </a:p>
          <a:p>
            <a:pPr algn="just"/>
            <a:r>
              <a:rPr lang="en-US" sz="3100" b="1" dirty="0" smtClean="0"/>
              <a:t>Identification of faculty position </a:t>
            </a:r>
            <a:r>
              <a:rPr lang="en-US" sz="3100" dirty="0" smtClean="0"/>
              <a:t>:- </a:t>
            </a:r>
            <a:r>
              <a:rPr lang="en-US" dirty="0" smtClean="0"/>
              <a:t>A manpower-needs study must be undertaken every five years at the central and state levels to determine the need for faculty positions in institutions of higher education.</a:t>
            </a:r>
          </a:p>
          <a:p>
            <a:pPr algn="just">
              <a:buNone/>
            </a:pPr>
            <a:r>
              <a:rPr lang="en-US" dirty="0" smtClean="0"/>
              <a:t> </a:t>
            </a:r>
          </a:p>
          <a:p>
            <a:pPr algn="just"/>
            <a:r>
              <a:rPr lang="en-US" sz="3100" b="1" dirty="0" smtClean="0"/>
              <a:t>Structured Based Selection:- </a:t>
            </a:r>
            <a:r>
              <a:rPr lang="en-US" dirty="0" smtClean="0"/>
              <a:t>Merit based appointments in higher education and structured  based procedure should be followed for selection process.</a:t>
            </a:r>
          </a:p>
          <a:p>
            <a:pPr algn="just"/>
            <a:endParaRPr lang="en-US" dirty="0" smtClean="0"/>
          </a:p>
          <a:p>
            <a:pPr algn="just"/>
            <a:endParaRPr lang="en-US" dirty="0" smtClean="0"/>
          </a:p>
          <a:p>
            <a:pPr algn="just"/>
            <a:endParaRPr lang="en-US" dirty="0"/>
          </a:p>
        </p:txBody>
      </p:sp>
      <p:sp>
        <p:nvSpPr>
          <p:cNvPr id="2" name="Title 1"/>
          <p:cNvSpPr>
            <a:spLocks noGrp="1"/>
          </p:cNvSpPr>
          <p:nvPr>
            <p:ph type="title"/>
          </p:nvPr>
        </p:nvSpPr>
        <p:spPr/>
        <p:txBody>
          <a:bodyPr>
            <a:normAutofit fontScale="90000"/>
          </a:bodyPr>
          <a:lstStyle/>
          <a:p>
            <a:r>
              <a:rPr lang="en-US" b="1" dirty="0" smtClean="0">
                <a:solidFill>
                  <a:srgbClr val="FF0000"/>
                </a:solidFill>
              </a:rPr>
              <a:t>Recommendations of NPE- 2016</a:t>
            </a:r>
            <a:endParaRPr lang="en-US" dirty="0">
              <a:solidFill>
                <a:srgbClr val="FF0000"/>
              </a:solidFill>
            </a:endParaRPr>
          </a:p>
        </p:txBody>
      </p:sp>
    </p:spTree>
  </p:cSld>
  <p:clrMapOvr>
    <a:masterClrMapping/>
  </p:clrMapOvr>
  <p:transition spd="slow">
    <p:push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endParaRPr lang="en-US" dirty="0" smtClean="0"/>
          </a:p>
          <a:p>
            <a:r>
              <a:rPr lang="en-US" dirty="0" smtClean="0"/>
              <a:t>There is a need to ensure that competent and motivated teachers enter the profession. </a:t>
            </a:r>
            <a:endParaRPr lang="en-US" i="1" dirty="0" smtClean="0"/>
          </a:p>
          <a:p>
            <a:pPr algn="just"/>
            <a:r>
              <a:rPr lang="en-US" sz="2800" b="1" dirty="0" smtClean="0"/>
              <a:t>Focus on permanent faculty</a:t>
            </a:r>
            <a:r>
              <a:rPr lang="en-US" sz="2800" dirty="0" smtClean="0"/>
              <a:t>:-</a:t>
            </a:r>
            <a:r>
              <a:rPr lang="en-US" dirty="0" smtClean="0"/>
              <a:t>The process of recruitment also gets delayed due to litigation. However the alternative of recruiting ad-hoc and part-time faculty impacts adversely on the quality of teaching and research. It has been found that wherever the states have invested in permanent, qualified faculty, the outcomes are far superior and a lesson has to be taken from the benefits of proper recruitment of faculty.</a:t>
            </a:r>
            <a:endParaRPr lang="en-US" dirty="0"/>
          </a:p>
        </p:txBody>
      </p:sp>
    </p:spTree>
  </p:cSld>
  <p:clrMapOvr>
    <a:masterClrMapping/>
  </p:clrMapOvr>
  <p:transition spd="slow">
    <p:push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077200" cy="6629400"/>
          </a:xfrm>
        </p:spPr>
        <p:txBody>
          <a:bodyPr>
            <a:normAutofit fontScale="92500" lnSpcReduction="10000"/>
          </a:bodyPr>
          <a:lstStyle/>
          <a:p>
            <a:pPr algn="just"/>
            <a:endParaRPr lang="en-US" dirty="0" smtClean="0"/>
          </a:p>
          <a:p>
            <a:pPr algn="just"/>
            <a:r>
              <a:rPr lang="en-US" sz="3000" b="1" dirty="0" smtClean="0"/>
              <a:t>doctoral degree is not mandatory:-</a:t>
            </a:r>
            <a:r>
              <a:rPr lang="en-US" dirty="0" smtClean="0"/>
              <a:t>For most undergraduate </a:t>
            </a:r>
            <a:r>
              <a:rPr lang="en-US" dirty="0" err="1" smtClean="0"/>
              <a:t>programmes</a:t>
            </a:r>
            <a:r>
              <a:rPr lang="en-US" dirty="0" smtClean="0"/>
              <a:t>, it should not be necessary to insist upon for teachers to possess a doctoral degree. Instead, it should be mandatory for such teachers to attend appropriate training </a:t>
            </a:r>
            <a:r>
              <a:rPr lang="en-US" dirty="0" err="1" smtClean="0"/>
              <a:t>programmes</a:t>
            </a:r>
            <a:r>
              <a:rPr lang="en-US" dirty="0" smtClean="0"/>
              <a:t> in teaching and communication skills, and the use of ICT. </a:t>
            </a:r>
          </a:p>
          <a:p>
            <a:pPr algn="just"/>
            <a:r>
              <a:rPr lang="en-US" sz="3000" b="1" dirty="0" smtClean="0"/>
              <a:t>Budgetary allocations should be increased </a:t>
            </a:r>
            <a:r>
              <a:rPr lang="en-US" dirty="0" smtClean="0"/>
              <a:t>and facilities for carrying out research should be improved in order to support good researchers. Policy-makers needs access to good research </a:t>
            </a:r>
          </a:p>
          <a:p>
            <a:pPr algn="just"/>
            <a:r>
              <a:rPr lang="en-US" sz="3000" b="1" dirty="0" smtClean="0"/>
              <a:t>Transfer Policy:- </a:t>
            </a:r>
            <a:r>
              <a:rPr lang="en-US" dirty="0" smtClean="0"/>
              <a:t>To the extent possible, teachers should be recruited and attached to particular institutions, rather than be part of an </a:t>
            </a:r>
            <a:r>
              <a:rPr lang="en-US" dirty="0" err="1" smtClean="0"/>
              <a:t>organised</a:t>
            </a:r>
            <a:r>
              <a:rPr lang="en-US" dirty="0" smtClean="0"/>
              <a:t> service where they are subject to frequent transfers. </a:t>
            </a:r>
          </a:p>
          <a:p>
            <a:pPr algn="just"/>
            <a:endParaRPr lang="en-US" i="1" dirty="0" smtClean="0"/>
          </a:p>
          <a:p>
            <a:pPr algn="just"/>
            <a:endParaRPr lang="en-US" dirty="0"/>
          </a:p>
        </p:txBody>
      </p:sp>
    </p:spTree>
  </p:cSld>
  <p:clrMapOvr>
    <a:masterClrMapping/>
  </p:clrMapOvr>
  <p:transition spd="slow">
    <p:push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fontScale="77500" lnSpcReduction="20000"/>
          </a:bodyPr>
          <a:lstStyle/>
          <a:p>
            <a:endParaRPr lang="en-US" dirty="0" smtClean="0"/>
          </a:p>
          <a:p>
            <a:r>
              <a:rPr lang="en-US" sz="3400" b="1" dirty="0" smtClean="0"/>
              <a:t>Accreditation should be made mandatory </a:t>
            </a:r>
            <a:r>
              <a:rPr lang="en-US" sz="3400" dirty="0" smtClean="0"/>
              <a:t>for all institutions of higher education, including technical education, medicine and agriculture, both in public and private sectors </a:t>
            </a:r>
          </a:p>
          <a:p>
            <a:endParaRPr lang="en-US" sz="3400" dirty="0" smtClean="0"/>
          </a:p>
          <a:p>
            <a:r>
              <a:rPr lang="en-US" sz="3400" b="1" dirty="0" smtClean="0"/>
              <a:t>The Committee feels that no university should have more than 100 affiliated colleges, </a:t>
            </a:r>
          </a:p>
          <a:p>
            <a:pPr>
              <a:buNone/>
            </a:pPr>
            <a:endParaRPr lang="en-US" sz="3400" dirty="0" smtClean="0"/>
          </a:p>
          <a:p>
            <a:r>
              <a:rPr lang="en-US" sz="3400" dirty="0" smtClean="0"/>
              <a:t>The Committee recommends a revamp of the higher education promotion policies, procedures, structures and institutions.</a:t>
            </a:r>
          </a:p>
          <a:p>
            <a:pPr>
              <a:buNone/>
            </a:pPr>
            <a:endParaRPr lang="en-US" sz="3400" dirty="0" smtClean="0"/>
          </a:p>
          <a:p>
            <a:r>
              <a:rPr lang="en-US" sz="3400" b="1" dirty="0" smtClean="0"/>
              <a:t>Proper Management:- </a:t>
            </a:r>
            <a:r>
              <a:rPr lang="en-US" sz="3400" dirty="0" smtClean="0"/>
              <a:t>A new management paradigm should encourage quality by offering autonomy; should discourage poor managements with appropriate checks and controls, leading to closure where required. </a:t>
            </a:r>
          </a:p>
          <a:p>
            <a:endParaRPr lang="en-US" dirty="0"/>
          </a:p>
        </p:txBody>
      </p:sp>
    </p:spTree>
  </p:cSld>
  <p:clrMapOvr>
    <a:masterClrMapping/>
  </p:clrMapOvr>
  <p:transition spd="slow">
    <p:push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629400"/>
          </a:xfrm>
        </p:spPr>
        <p:txBody>
          <a:bodyPr>
            <a:normAutofit fontScale="92500" lnSpcReduction="10000"/>
          </a:bodyPr>
          <a:lstStyle/>
          <a:p>
            <a:pPr algn="just"/>
            <a:endParaRPr lang="en-US" dirty="0" smtClean="0"/>
          </a:p>
          <a:p>
            <a:pPr algn="just"/>
            <a:r>
              <a:rPr lang="en-US" sz="3000" b="1" dirty="0" smtClean="0"/>
              <a:t>100 new </a:t>
            </a:r>
            <a:r>
              <a:rPr lang="en-US" sz="3000" b="1" dirty="0" err="1" smtClean="0"/>
              <a:t>centres</a:t>
            </a:r>
            <a:r>
              <a:rPr lang="en-US" sz="3000" b="1" dirty="0" smtClean="0"/>
              <a:t> for excellence:- </a:t>
            </a:r>
            <a:r>
              <a:rPr lang="en-US" dirty="0" smtClean="0"/>
              <a:t>The Committee recommends that over the next decade at least 100 new </a:t>
            </a:r>
            <a:r>
              <a:rPr lang="en-US" dirty="0" err="1" smtClean="0"/>
              <a:t>centres</a:t>
            </a:r>
            <a:r>
              <a:rPr lang="en-US" dirty="0" smtClean="0"/>
              <a:t> for excellence in the field of higher education need to be established. </a:t>
            </a:r>
          </a:p>
          <a:p>
            <a:pPr algn="just"/>
            <a:r>
              <a:rPr lang="en-US" sz="2800" b="1" dirty="0" smtClean="0"/>
              <a:t>Council for Excellence:- </a:t>
            </a:r>
            <a:r>
              <a:rPr lang="en-US" dirty="0" smtClean="0"/>
              <a:t>The Committee proposes the establishment of a Council for Excellence in Higher Education (CEHE) by the MHRD to create policies to foster the establishment of council for Excellence, both in the public and private sectors </a:t>
            </a:r>
          </a:p>
          <a:p>
            <a:pPr algn="just"/>
            <a:r>
              <a:rPr lang="en-US" sz="2800" b="1" dirty="0" smtClean="0"/>
              <a:t>Replacement of API:- </a:t>
            </a:r>
            <a:r>
              <a:rPr lang="en-US" dirty="0" smtClean="0"/>
              <a:t>The API must be replaced by more scientific procedures of assessing the quality of contributions which need not necessarily be only publications and attendance in seminars. </a:t>
            </a:r>
          </a:p>
          <a:p>
            <a:pPr algn="just"/>
            <a:endParaRPr lang="en-US" i="1" dirty="0" smtClean="0"/>
          </a:p>
          <a:p>
            <a:pPr algn="just"/>
            <a:endParaRPr lang="en-US" i="1" dirty="0" smtClean="0"/>
          </a:p>
          <a:p>
            <a:pPr algn="just"/>
            <a:endParaRPr lang="en-US" dirty="0"/>
          </a:p>
        </p:txBody>
      </p:sp>
    </p:spTree>
  </p:cSld>
  <p:clrMapOvr>
    <a:masterClrMapping/>
  </p:clrMapOvr>
  <p:transition spd="slow">
    <p:push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1"/>
            <a:ext cx="8229600" cy="5562600"/>
          </a:xfrm>
        </p:spPr>
        <p:txBody>
          <a:bodyPr>
            <a:normAutofit fontScale="92500" lnSpcReduction="10000"/>
          </a:bodyPr>
          <a:lstStyle/>
          <a:p>
            <a:endParaRPr lang="en-US" dirty="0" smtClean="0"/>
          </a:p>
          <a:p>
            <a:pPr algn="just"/>
            <a:r>
              <a:rPr lang="en-US" dirty="0" smtClean="0"/>
              <a:t>Till such time as a new higher education act is enacted, the NBAA would continue to be designated the national authority for accreditation of institutions of higher learning. </a:t>
            </a:r>
          </a:p>
          <a:p>
            <a:pPr algn="just"/>
            <a:r>
              <a:rPr lang="en-US" sz="3000" b="1" dirty="0" smtClean="0"/>
              <a:t>Uniformity in rating and ranking:- </a:t>
            </a:r>
            <a:r>
              <a:rPr lang="en-US" dirty="0" smtClean="0"/>
              <a:t>The need to take up the rating and ranking of all higher Education Institutes must be recognized and introduced uniformly. </a:t>
            </a:r>
          </a:p>
          <a:p>
            <a:pPr algn="just"/>
            <a:r>
              <a:rPr lang="en-US" sz="3000" b="1" dirty="0" smtClean="0"/>
              <a:t>Revisited ranking after every three year</a:t>
            </a:r>
            <a:r>
              <a:rPr lang="en-US" sz="3000" dirty="0" smtClean="0"/>
              <a:t>:- </a:t>
            </a:r>
            <a:r>
              <a:rPr lang="en-US" dirty="0" smtClean="0"/>
              <a:t>All the existing institutions of higher learning need to be ranked over a given period and their ranking revisited every three years or so; all the information should be available to the general public. </a:t>
            </a:r>
          </a:p>
          <a:p>
            <a:endParaRPr lang="en-US" dirty="0"/>
          </a:p>
        </p:txBody>
      </p:sp>
    </p:spTree>
  </p:cSld>
  <p:clrMapOvr>
    <a:masterClrMapping/>
  </p:clrMapOvr>
  <p:transition spd="slow">
    <p:push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a:normAutofit fontScale="92500" lnSpcReduction="10000"/>
          </a:bodyPr>
          <a:lstStyle/>
          <a:p>
            <a:pPr algn="just"/>
            <a:endParaRPr lang="en-US" dirty="0" smtClean="0"/>
          </a:p>
          <a:p>
            <a:pPr algn="just"/>
            <a:r>
              <a:rPr lang="en-US" sz="3000" b="1" dirty="0" smtClean="0"/>
              <a:t>Collaboration with high qualities foreign universities</a:t>
            </a:r>
            <a:r>
              <a:rPr lang="en-US" sz="3000" dirty="0" smtClean="0"/>
              <a:t>:- </a:t>
            </a:r>
            <a:r>
              <a:rPr lang="en-US" dirty="0" smtClean="0"/>
              <a:t>Encouragement should be given to ‘high quality’ foreign universities and educational institutions to collaborate with Indian partners, and establish an Indian presence. </a:t>
            </a:r>
          </a:p>
          <a:p>
            <a:pPr algn="just"/>
            <a:endParaRPr lang="en-US" dirty="0" smtClean="0"/>
          </a:p>
          <a:p>
            <a:pPr algn="just"/>
            <a:r>
              <a:rPr lang="en-US" dirty="0" smtClean="0"/>
              <a:t>It is also recommended that the </a:t>
            </a:r>
            <a:r>
              <a:rPr lang="en-US" b="1" dirty="0" smtClean="0"/>
              <a:t>top 200 universities </a:t>
            </a:r>
            <a:r>
              <a:rPr lang="en-US" dirty="0" smtClean="0"/>
              <a:t>should be facilitated to have collaboration arrangements with Indian universities. </a:t>
            </a:r>
          </a:p>
          <a:p>
            <a:pPr algn="just"/>
            <a:endParaRPr lang="en-US" dirty="0" smtClean="0"/>
          </a:p>
          <a:p>
            <a:pPr algn="just"/>
            <a:r>
              <a:rPr lang="en-US" dirty="0" smtClean="0"/>
              <a:t>The opportunity should be used to ‘globalize’ Indian higher education without compromising the basic needs of access, equity and quality for the Indian students. </a:t>
            </a:r>
          </a:p>
          <a:p>
            <a:pPr algn="just"/>
            <a:endParaRPr lang="en-US" dirty="0"/>
          </a:p>
        </p:txBody>
      </p:sp>
    </p:spTree>
  </p:cSld>
  <p:clrMapOvr>
    <a:masterClrMapping/>
  </p:clrMapOvr>
  <p:transition spd="slow">
    <p:push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62500" lnSpcReduction="20000"/>
          </a:bodyPr>
          <a:lstStyle/>
          <a:p>
            <a:endParaRPr lang="en-US" dirty="0" smtClean="0"/>
          </a:p>
          <a:p>
            <a:pPr algn="just"/>
            <a:r>
              <a:rPr lang="en-US" sz="3800" b="1" dirty="0" smtClean="0"/>
              <a:t>Recognition of institutions in accordance with NLHE:- </a:t>
            </a:r>
            <a:r>
              <a:rPr lang="en-US" sz="3400" dirty="0" smtClean="0"/>
              <a:t>It is proposed that recognition of all new universities and colleges, strictly in accordance with standards set by National Law for Higher Education (NLHE), will be done by an autonomous statutory Council of Higher Education to be set up by each State </a:t>
            </a:r>
          </a:p>
          <a:p>
            <a:pPr algn="just">
              <a:buNone/>
            </a:pPr>
            <a:endParaRPr lang="en-US" sz="3400" dirty="0" smtClean="0"/>
          </a:p>
          <a:p>
            <a:pPr algn="just"/>
            <a:r>
              <a:rPr lang="en-US" sz="3800" b="1" dirty="0" smtClean="0"/>
              <a:t>Fellowship for weaker students:- </a:t>
            </a:r>
            <a:r>
              <a:rPr lang="en-US" sz="3400" dirty="0" smtClean="0"/>
              <a:t>A National Higher Education Fellowship Fund may be created, which will offer 10 </a:t>
            </a:r>
            <a:r>
              <a:rPr lang="en-US" sz="3400" dirty="0" err="1" smtClean="0"/>
              <a:t>lakh</a:t>
            </a:r>
            <a:r>
              <a:rPr lang="en-US" sz="3400" dirty="0" smtClean="0"/>
              <a:t> new fellowships annually for qualified students belonging to economically weaker sections to pursue higher study </a:t>
            </a:r>
          </a:p>
          <a:p>
            <a:pPr algn="just"/>
            <a:endParaRPr lang="en-US" sz="3400" dirty="0" smtClean="0"/>
          </a:p>
          <a:p>
            <a:pPr algn="just"/>
            <a:r>
              <a:rPr lang="en-US" sz="3800" b="1" dirty="0" smtClean="0"/>
              <a:t>ODL/MOOCs should be raised:- </a:t>
            </a:r>
            <a:r>
              <a:rPr lang="en-US" sz="3400" dirty="0" smtClean="0"/>
              <a:t>The demand for ODL/MOOCs is bound to rise in future years, though which technologies will find </a:t>
            </a:r>
            <a:r>
              <a:rPr lang="en-US" sz="3400" dirty="0" err="1" smtClean="0"/>
              <a:t>favour</a:t>
            </a:r>
            <a:r>
              <a:rPr lang="en-US" sz="3400" dirty="0" smtClean="0"/>
              <a:t> from learners are still open issues; it is recommended that the developments in this field to be watched carefully </a:t>
            </a:r>
          </a:p>
          <a:p>
            <a:endParaRPr lang="en-US" sz="3400" dirty="0"/>
          </a:p>
        </p:txBody>
      </p:sp>
    </p:spTree>
  </p:cSld>
  <p:clrMapOvr>
    <a:masterClrMapping/>
  </p:clrMapOvr>
  <p:transition spd="slow">
    <p:push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1981200"/>
          </a:xfrm>
          <a:blipFill>
            <a:blip r:embed="rId2"/>
            <a:tile tx="0" ty="0" sx="100000" sy="100000" flip="none" algn="tl"/>
          </a:blipFill>
        </p:spPr>
        <p:txBody>
          <a:bodyPr>
            <a:normAutofit fontScale="92500" lnSpcReduction="20000"/>
          </a:bodyPr>
          <a:lstStyle/>
          <a:p>
            <a:endParaRPr lang="en-US" dirty="0" smtClean="0"/>
          </a:p>
          <a:p>
            <a:pPr>
              <a:buNone/>
            </a:pPr>
            <a:endParaRPr lang="en-US" dirty="0" smtClean="0"/>
          </a:p>
          <a:p>
            <a:pPr algn="ctr">
              <a:buNone/>
            </a:pPr>
            <a:r>
              <a:rPr lang="en-US" sz="9600" dirty="0" smtClean="0">
                <a:solidFill>
                  <a:srgbClr val="FF0000"/>
                </a:solidFill>
              </a:rPr>
              <a:t>THANK YOU</a:t>
            </a:r>
            <a:endParaRPr lang="en-US" sz="9600" dirty="0">
              <a:solidFill>
                <a:srgbClr val="FF0000"/>
              </a:solidFill>
            </a:endParaRPr>
          </a:p>
        </p:txBody>
      </p:sp>
    </p:spTree>
  </p:cSld>
  <p:clrMapOvr>
    <a:masterClrMapping/>
  </p:clrMapOvr>
  <p:transition spd="slow">
    <p:push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229600" cy="4800600"/>
          </a:xfrm>
        </p:spPr>
        <p:txBody>
          <a:bodyPr>
            <a:normAutofit fontScale="70000" lnSpcReduction="20000"/>
          </a:bodyPr>
          <a:lstStyle/>
          <a:p>
            <a:pPr>
              <a:buNone/>
            </a:pPr>
            <a:endParaRPr lang="en-US" sz="4500" dirty="0" smtClean="0"/>
          </a:p>
          <a:p>
            <a:pPr algn="just">
              <a:buFont typeface="Wingdings" pitchFamily="2" charset="2"/>
              <a:buChar char="Ø"/>
            </a:pPr>
            <a:r>
              <a:rPr lang="en-US" sz="4600" b="1" dirty="0" smtClean="0"/>
              <a:t>Limited Quality:- </a:t>
            </a:r>
            <a:r>
              <a:rPr lang="en-US" sz="4500" dirty="0" smtClean="0"/>
              <a:t>The number of institutions of high quality is limited. Even the top-most Indian institutions do not figure in the international rankings of universities in the world.</a:t>
            </a:r>
          </a:p>
          <a:p>
            <a:pPr algn="just">
              <a:buFont typeface="Wingdings" pitchFamily="2" charset="2"/>
              <a:buChar char="Ø"/>
            </a:pPr>
            <a:r>
              <a:rPr lang="en-US" sz="4500" dirty="0" smtClean="0"/>
              <a:t>The quality and standards of Indian higher education institutions are not to be upgraded systematically</a:t>
            </a:r>
          </a:p>
          <a:p>
            <a:pPr algn="just">
              <a:buFont typeface="Wingdings" pitchFamily="2" charset="2"/>
              <a:buChar char="Ø"/>
            </a:pPr>
            <a:r>
              <a:rPr lang="en-US" sz="4500" dirty="0" smtClean="0"/>
              <a:t> At present, there are wide variations in the quality of higher education institutions in India.</a:t>
            </a:r>
          </a:p>
          <a:p>
            <a:pPr algn="just">
              <a:buNone/>
            </a:pPr>
            <a:endParaRPr lang="en-US" sz="4000" dirty="0" smtClean="0"/>
          </a:p>
          <a:p>
            <a:pPr algn="just">
              <a:buFont typeface="Wingdings" pitchFamily="2" charset="2"/>
              <a:buChar char="Ø"/>
            </a:pPr>
            <a:endParaRPr lang="en-US" sz="3100" dirty="0" smtClean="0"/>
          </a:p>
          <a:p>
            <a:endParaRPr lang="en-US" sz="2000" dirty="0" smtClean="0"/>
          </a:p>
          <a:p>
            <a:endParaRPr lang="en-US" dirty="0"/>
          </a:p>
        </p:txBody>
      </p:sp>
      <p:sp>
        <p:nvSpPr>
          <p:cNvPr id="2" name="Title 1"/>
          <p:cNvSpPr>
            <a:spLocks noGrp="1"/>
          </p:cNvSpPr>
          <p:nvPr>
            <p:ph type="title"/>
          </p:nvPr>
        </p:nvSpPr>
        <p:spPr/>
        <p:txBody>
          <a:bodyPr>
            <a:normAutofit fontScale="90000"/>
          </a:bodyPr>
          <a:lstStyle/>
          <a:p>
            <a:r>
              <a:rPr lang="en-US" b="1" dirty="0" smtClean="0">
                <a:solidFill>
                  <a:srgbClr val="FF0000"/>
                </a:solidFill>
              </a:rPr>
              <a:t>Issues Affecting Quality of Higher Education</a:t>
            </a:r>
            <a:endParaRPr lang="en-US" dirty="0">
              <a:solidFill>
                <a:srgbClr val="FF0000"/>
              </a:solidFill>
            </a:endParaRPr>
          </a:p>
        </p:txBody>
      </p:sp>
    </p:spTree>
  </p:cSld>
  <p:clrMapOvr>
    <a:masterClrMapping/>
  </p:clrMapOvr>
  <p:transition spd="slow">
    <p:push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324600"/>
          </a:xfrm>
        </p:spPr>
        <p:txBody>
          <a:bodyPr>
            <a:normAutofit/>
          </a:bodyPr>
          <a:lstStyle/>
          <a:p>
            <a:pPr algn="just">
              <a:buFont typeface="Wingdings" pitchFamily="2" charset="2"/>
              <a:buChar char="Ø"/>
            </a:pPr>
            <a:r>
              <a:rPr lang="en-US" dirty="0" smtClean="0"/>
              <a:t>Currently there is </a:t>
            </a:r>
            <a:r>
              <a:rPr lang="en-US" sz="2800" b="1" dirty="0" smtClean="0"/>
              <a:t>no regular system of  monitoring of </a:t>
            </a:r>
            <a:r>
              <a:rPr lang="en-US" sz="2800" b="1" smtClean="0"/>
              <a:t>educational outcomes. </a:t>
            </a:r>
            <a:endParaRPr lang="en-US" b="1" dirty="0" smtClean="0"/>
          </a:p>
          <a:p>
            <a:pPr algn="just">
              <a:buFont typeface="Wingdings" pitchFamily="2" charset="2"/>
              <a:buChar char="Ø"/>
            </a:pPr>
            <a:r>
              <a:rPr lang="en-US" sz="2800" b="1" dirty="0" smtClean="0"/>
              <a:t>Poor infrastructure:- </a:t>
            </a:r>
            <a:r>
              <a:rPr lang="en-US" dirty="0" smtClean="0"/>
              <a:t>Many universities and colleges have poor infrastructure facilities and face shortage of qualified teachers. In general, around 40 percent of the teaching positions remain vacant in many institutions.</a:t>
            </a:r>
          </a:p>
          <a:p>
            <a:pPr algn="just">
              <a:buFont typeface="Wingdings" pitchFamily="2" charset="2"/>
              <a:buChar char="Ø"/>
            </a:pPr>
            <a:r>
              <a:rPr lang="en-US" sz="2800" b="1" dirty="0" smtClean="0"/>
              <a:t>lack of transparency and accountability in the system:- </a:t>
            </a:r>
            <a:r>
              <a:rPr lang="en-US" dirty="0" smtClean="0"/>
              <a:t>A fundamental weakness is the lack of transparency and accountability in the system, which is exacerbated by the strength of teacher unions, threat of strikes and the affiliations of student bodies with different political parties. </a:t>
            </a:r>
          </a:p>
          <a:p>
            <a:pPr algn="just">
              <a:buFont typeface="Wingdings" pitchFamily="2" charset="2"/>
              <a:buChar char="Ø"/>
            </a:pPr>
            <a:endParaRPr lang="en-US" dirty="0" smtClean="0"/>
          </a:p>
        </p:txBody>
      </p:sp>
    </p:spTree>
  </p:cSld>
  <p:clrMapOvr>
    <a:masterClrMapping/>
  </p:clrMapOvr>
  <p:transition spd="slow">
    <p:push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04800" y="228600"/>
            <a:ext cx="8229600" cy="6400800"/>
          </a:xfrm>
        </p:spPr>
        <p:txBody>
          <a:bodyPr>
            <a:normAutofit/>
          </a:bodyPr>
          <a:lstStyle/>
          <a:p>
            <a:pPr>
              <a:buNone/>
            </a:pPr>
            <a:endParaRPr lang="en-US" dirty="0" smtClean="0"/>
          </a:p>
          <a:p>
            <a:pPr>
              <a:buNone/>
            </a:pPr>
            <a:r>
              <a:rPr lang="en-US" dirty="0" smtClean="0"/>
              <a:t>    </a:t>
            </a:r>
          </a:p>
          <a:p>
            <a:endParaRPr lang="en-US" dirty="0" smtClean="0"/>
          </a:p>
          <a:p>
            <a:endParaRPr lang="en-US" dirty="0"/>
          </a:p>
        </p:txBody>
      </p:sp>
      <p:sp>
        <p:nvSpPr>
          <p:cNvPr id="3" name="Rectangle 2"/>
          <p:cNvSpPr/>
          <p:nvPr/>
        </p:nvSpPr>
        <p:spPr>
          <a:xfrm>
            <a:off x="304800" y="457200"/>
            <a:ext cx="8382000" cy="9510296"/>
          </a:xfrm>
          <a:prstGeom prst="rect">
            <a:avLst/>
          </a:prstGeom>
        </p:spPr>
        <p:txBody>
          <a:bodyPr wrap="square">
            <a:spAutoFit/>
          </a:bodyPr>
          <a:lstStyle/>
          <a:p>
            <a:pPr algn="just">
              <a:buFont typeface="Wingdings" pitchFamily="2" charset="2"/>
              <a:buChar char="Ø"/>
            </a:pPr>
            <a:r>
              <a:rPr lang="en-US" sz="2400" b="1" dirty="0" smtClean="0"/>
              <a:t>Unsatisfactory performance of various institutions:- </a:t>
            </a:r>
            <a:r>
              <a:rPr lang="en-US" sz="2400" dirty="0" smtClean="0"/>
              <a:t>There is a large network of research institutions providing courses of advanced learning and research but unfortunately performance of most of these institutions over the decades has been not seen to be satisfactory </a:t>
            </a:r>
          </a:p>
          <a:p>
            <a:pPr algn="just">
              <a:buFont typeface="Wingdings" pitchFamily="2" charset="2"/>
              <a:buChar char="Ø"/>
            </a:pPr>
            <a:r>
              <a:rPr lang="en-US" sz="2400" b="1" dirty="0" smtClean="0"/>
              <a:t>Institutions are teaching shops:-</a:t>
            </a:r>
            <a:r>
              <a:rPr lang="en-US" sz="2400" dirty="0" smtClean="0"/>
              <a:t>At the other end of the spectrum are large numbers of privately run ‘teaching shops’ and so-called non-profit institutions, which are generally ill-equipped, and operating with unqualified staff. Many of these private universities, colleges and institutes operate under political patronage and take advantage of a lax or corrupt regulatory environment to run courses and offer 'degrees' which are of little use in the employment market. </a:t>
            </a:r>
          </a:p>
          <a:p>
            <a:pPr algn="just">
              <a:buFont typeface="Wingdings" pitchFamily="2" charset="2"/>
              <a:buChar char="Ø"/>
            </a:pPr>
            <a:endParaRPr lang="en-US" sz="2000" dirty="0" smtClean="0"/>
          </a:p>
          <a:p>
            <a:pPr algn="just">
              <a:buFont typeface="Wingdings" pitchFamily="2" charset="2"/>
              <a:buChar char="Ø"/>
            </a:pPr>
            <a:endParaRPr lang="en-US" sz="2000" dirty="0" smtClean="0"/>
          </a:p>
          <a:p>
            <a:pPr algn="just">
              <a:buFont typeface="Wingdings" pitchFamily="2" charset="2"/>
              <a:buChar char="Ø"/>
            </a:pPr>
            <a:endParaRPr lang="en-US" sz="2000" dirty="0" smtClean="0"/>
          </a:p>
          <a:p>
            <a:pPr algn="just">
              <a:buFont typeface="Wingdings" pitchFamily="2" charset="2"/>
              <a:buChar char="Ø"/>
            </a:pPr>
            <a:endParaRPr lang="en-US" sz="2000" dirty="0" smtClean="0"/>
          </a:p>
          <a:p>
            <a:pPr algn="just">
              <a:buFont typeface="Wingdings" pitchFamily="2" charset="2"/>
              <a:buChar char="Ø"/>
            </a:pPr>
            <a:endParaRPr lang="en-US" sz="2000" dirty="0" smtClean="0"/>
          </a:p>
          <a:p>
            <a:pPr algn="just">
              <a:buFont typeface="Wingdings" pitchFamily="2" charset="2"/>
              <a:buChar char="Ø"/>
            </a:pPr>
            <a:endParaRPr lang="en-US" sz="2000"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just"/>
            <a:endParaRPr lang="en-US" dirty="0" smtClean="0"/>
          </a:p>
        </p:txBody>
      </p:sp>
    </p:spTree>
  </p:cSld>
  <p:clrMapOvr>
    <a:masterClrMapping/>
  </p:clrMapOvr>
  <p:transition spd="slow">
    <p:push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a:bodyPr>
          <a:lstStyle/>
          <a:p>
            <a:pPr algn="just"/>
            <a:endParaRPr lang="en-US" dirty="0" smtClean="0"/>
          </a:p>
          <a:p>
            <a:pPr algn="just"/>
            <a:r>
              <a:rPr lang="en-US" sz="2800" b="1" dirty="0" smtClean="0"/>
              <a:t>Unstructured recruitment process:- </a:t>
            </a:r>
            <a:r>
              <a:rPr lang="en-US" dirty="0" smtClean="0"/>
              <a:t>the recruitment process is not structured as to ensure the entry quality of teachers into the system. </a:t>
            </a:r>
          </a:p>
          <a:p>
            <a:pPr algn="just"/>
            <a:r>
              <a:rPr lang="en-US" sz="2800" b="1" dirty="0" smtClean="0"/>
              <a:t>Vacant teaching positions:-</a:t>
            </a:r>
            <a:r>
              <a:rPr lang="en-US" dirty="0" smtClean="0"/>
              <a:t>A large number of teaching positions are lying vacant, especially in state universities and affiliated colleges. The process of recruitment also gets delayed due to litigation. However the alternative of recruiting ad-hoc and part-time faculty impacts adversely on the quality of teaching and research. </a:t>
            </a:r>
          </a:p>
          <a:p>
            <a:pPr algn="just"/>
            <a:endParaRPr lang="en-US" dirty="0" smtClean="0"/>
          </a:p>
          <a:p>
            <a:pPr algn="just"/>
            <a:endParaRPr lang="en-US" dirty="0"/>
          </a:p>
        </p:txBody>
      </p:sp>
    </p:spTree>
  </p:cSld>
  <p:clrMapOvr>
    <a:masterClrMapping/>
  </p:clrMapOvr>
  <p:transition spd="slow">
    <p:push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lnSpcReduction="10000"/>
          </a:bodyPr>
          <a:lstStyle/>
          <a:p>
            <a:pPr algn="just"/>
            <a:endParaRPr lang="en-US" dirty="0" smtClean="0"/>
          </a:p>
          <a:p>
            <a:pPr algn="just"/>
            <a:r>
              <a:rPr lang="en-US" sz="2800" b="1" dirty="0" smtClean="0"/>
              <a:t>Selected FIDC:- </a:t>
            </a:r>
            <a:r>
              <a:rPr lang="en-US" dirty="0" smtClean="0"/>
              <a:t>During 2012-13, the UGC had established Faculty Induction Development Cells (FIDC) in select Universities.</a:t>
            </a:r>
          </a:p>
          <a:p>
            <a:pPr algn="just"/>
            <a:r>
              <a:rPr lang="en-US" sz="2800" b="1" dirty="0" smtClean="0"/>
              <a:t>Quantity based Research:- </a:t>
            </a:r>
            <a:r>
              <a:rPr lang="en-US" dirty="0" smtClean="0"/>
              <a:t>Another dimension of the problem is that there is little research on teaching learning in higher education in India. </a:t>
            </a:r>
          </a:p>
          <a:p>
            <a:pPr algn="just"/>
            <a:r>
              <a:rPr lang="en-US" sz="2800" b="1" dirty="0" smtClean="0"/>
              <a:t>Manipulation in appointment:- </a:t>
            </a:r>
            <a:r>
              <a:rPr lang="en-US" dirty="0" smtClean="0"/>
              <a:t>The present system of appointing Vice Chancellors/ Head of the institutions has often been manipulated to such an extent that it no longer results in the appointment of competent persons.</a:t>
            </a:r>
          </a:p>
          <a:p>
            <a:pPr algn="just"/>
            <a:endParaRPr lang="en-US" dirty="0" smtClean="0"/>
          </a:p>
          <a:p>
            <a:pPr algn="just"/>
            <a:endParaRPr lang="en-US" dirty="0"/>
          </a:p>
        </p:txBody>
      </p:sp>
    </p:spTree>
  </p:cSld>
  <p:clrMapOvr>
    <a:masterClrMapping/>
  </p:clrMapOvr>
  <p:transition spd="slow">
    <p:push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buNone/>
            </a:pPr>
            <a:endParaRPr lang="en-US" dirty="0" smtClean="0"/>
          </a:p>
          <a:p>
            <a:pPr algn="just"/>
            <a:r>
              <a:rPr lang="en-US" sz="3000" b="1" dirty="0" smtClean="0"/>
              <a:t>Raising of GER:- </a:t>
            </a:r>
            <a:r>
              <a:rPr lang="en-US" dirty="0" smtClean="0"/>
              <a:t>Policy interventions have generally tended to focus on the Gross Enrolment Ratio (GER) in higher education, which is currently around 23% and sought to be increased, through the Rashtriya Uchchatar Shiksha Abhiyan (RUSA) to 30%. </a:t>
            </a:r>
          </a:p>
          <a:p>
            <a:pPr algn="just"/>
            <a:endParaRPr lang="en-US" dirty="0" smtClean="0"/>
          </a:p>
          <a:p>
            <a:pPr algn="just"/>
            <a:r>
              <a:rPr lang="en-US" sz="3000" b="1" dirty="0" smtClean="0"/>
              <a:t>Assessing the quality parameters:- </a:t>
            </a:r>
            <a:r>
              <a:rPr lang="en-US" dirty="0" smtClean="0"/>
              <a:t>An effective system for assessing the quality of higher education institutions would need to distinguish between recognition, accreditation and evaluation of the institution under review. </a:t>
            </a:r>
          </a:p>
          <a:p>
            <a:pPr algn="just"/>
            <a:endParaRPr lang="en-US" dirty="0"/>
          </a:p>
        </p:txBody>
      </p:sp>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solidFill>
                  <a:srgbClr val="FF0000"/>
                </a:solidFill>
              </a:rPr>
              <a:t>Ensuring Quality in Higher Education </a:t>
            </a:r>
            <a:r>
              <a:rPr lang="en-US" b="1" dirty="0" smtClean="0"/>
              <a:t/>
            </a:r>
            <a:br>
              <a:rPr lang="en-US" b="1" dirty="0" smtClean="0"/>
            </a:br>
            <a:endParaRPr lang="en-US" dirty="0"/>
          </a:p>
        </p:txBody>
      </p:sp>
    </p:spTree>
  </p:cSld>
  <p:clrMapOvr>
    <a:masterClrMapping/>
  </p:clrMapOvr>
  <p:transition spd="slow">
    <p:push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381000"/>
            <a:ext cx="8229600" cy="5745163"/>
          </a:xfrm>
        </p:spPr>
        <p:txBody>
          <a:bodyPr>
            <a:normAutofit lnSpcReduction="10000"/>
          </a:bodyPr>
          <a:lstStyle/>
          <a:p>
            <a:pPr algn="just"/>
            <a:endParaRPr lang="en-US" dirty="0" smtClean="0"/>
          </a:p>
          <a:p>
            <a:pPr algn="just"/>
            <a:r>
              <a:rPr lang="en-US" dirty="0" smtClean="0"/>
              <a:t>In 2013, stemming from the recommendations of the </a:t>
            </a:r>
            <a:r>
              <a:rPr lang="en-US" b="1" dirty="0" smtClean="0"/>
              <a:t>National Knowledge Commission (2007-08</a:t>
            </a:r>
            <a:r>
              <a:rPr lang="en-US" dirty="0" smtClean="0"/>
              <a:t>) and the </a:t>
            </a:r>
            <a:r>
              <a:rPr lang="en-US" b="1" dirty="0" err="1" smtClean="0"/>
              <a:t>Yashpal</a:t>
            </a:r>
            <a:r>
              <a:rPr lang="en-US" b="1" dirty="0" smtClean="0"/>
              <a:t> Committee (2009) </a:t>
            </a:r>
            <a:r>
              <a:rPr lang="en-US" dirty="0" smtClean="0"/>
              <a:t>the UGC notified new regulations (the Mandatory Assessment and Accreditation of </a:t>
            </a:r>
            <a:r>
              <a:rPr lang="en-US" b="1" dirty="0" smtClean="0"/>
              <a:t>Higher Educational Institutions Regulations, 2012</a:t>
            </a:r>
            <a:r>
              <a:rPr lang="en-US" dirty="0" smtClean="0"/>
              <a:t>) making accreditation mandatory for all institutions of higher education other than those in the technical and medical streams. </a:t>
            </a:r>
            <a:r>
              <a:rPr lang="en-US" b="1" dirty="0" smtClean="0"/>
              <a:t>Without accreditation, no general-stream university or college was to be eligible for grants from </a:t>
            </a:r>
            <a:r>
              <a:rPr lang="en-US" b="1" smtClean="0"/>
              <a:t>the UGC. </a:t>
            </a:r>
            <a:endParaRPr lang="en-US" b="1" dirty="0" smtClean="0"/>
          </a:p>
          <a:p>
            <a:pPr algn="just"/>
            <a:endParaRPr lang="en-US" dirty="0" smtClean="0"/>
          </a:p>
          <a:p>
            <a:pPr algn="just"/>
            <a:endParaRPr lang="en-US" dirty="0" smtClean="0"/>
          </a:p>
          <a:p>
            <a:pPr algn="just"/>
            <a:endParaRPr lang="en-US" dirty="0"/>
          </a:p>
        </p:txBody>
      </p:sp>
    </p:spTree>
  </p:cSld>
  <p:clrMapOvr>
    <a:masterClrMapping/>
  </p:clrMapOvr>
  <p:transition spd="slow">
    <p:push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endParaRPr lang="en-US" dirty="0" smtClean="0"/>
          </a:p>
          <a:p>
            <a:r>
              <a:rPr lang="en-US" sz="3000" b="1" dirty="0" smtClean="0"/>
              <a:t>Status of NAAC:- </a:t>
            </a:r>
            <a:r>
              <a:rPr lang="en-US" dirty="0" smtClean="0"/>
              <a:t>164 universities recognized by the UGC, 140 have got themselves accredited by the National Assessment and Accreditation Council (NAAC), with only 32% percent being rated as A grade or above. Among the 4,870 colleges, 2,780 are accredited by the NAAC, with barely 9% making the A or above grade. Among the accredited institutions, 68% of the universities and 91% of the colleges are rated average or below average in terms of the quality parameters specified by the NAAC. </a:t>
            </a:r>
          </a:p>
          <a:p>
            <a:r>
              <a:rPr lang="en-US" sz="3000" b="1" dirty="0" smtClean="0"/>
              <a:t>Ranking:- </a:t>
            </a:r>
            <a:r>
              <a:rPr lang="en-US" dirty="0" smtClean="0"/>
              <a:t>Apart from accreditation, ranking of higher educational institutions is another useful indicator of institutional performance. </a:t>
            </a:r>
          </a:p>
          <a:p>
            <a:endParaRPr lang="en-US" dirty="0" smtClean="0"/>
          </a:p>
          <a:p>
            <a:endParaRPr lang="en-US" dirty="0"/>
          </a:p>
        </p:txBody>
      </p:sp>
    </p:spTree>
  </p:cSld>
  <p:clrMapOvr>
    <a:masterClrMapping/>
  </p:clrMapOvr>
  <p:transition spd="slow">
    <p:push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344</TotalTime>
  <Words>1540</Words>
  <Application>Microsoft Office PowerPoint</Application>
  <PresentationFormat>On-screen Show (4:3)</PresentationFormat>
  <Paragraphs>94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National Policy on Education-2016 In the context of Higher education.</vt:lpstr>
      <vt:lpstr>Issues Affecting Quality of Higher Education</vt:lpstr>
      <vt:lpstr>Slide 3</vt:lpstr>
      <vt:lpstr>Slide 4</vt:lpstr>
      <vt:lpstr>Slide 5</vt:lpstr>
      <vt:lpstr>Slide 6</vt:lpstr>
      <vt:lpstr> Ensuring Quality in Higher Education  </vt:lpstr>
      <vt:lpstr>Slide 8</vt:lpstr>
      <vt:lpstr>Slide 9</vt:lpstr>
      <vt:lpstr>Recommendations of NPE- 2016</vt:lpstr>
      <vt:lpstr>Slide 11</vt:lpstr>
      <vt:lpstr>Slide 12</vt:lpstr>
      <vt:lpstr>Slide 13</vt:lpstr>
      <vt:lpstr>Slide 14</vt:lpstr>
      <vt:lpstr>Slide 15</vt:lpstr>
      <vt:lpstr>Slide 16</vt:lpstr>
      <vt:lpstr>Slide 17</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policy of Education-2016 In the context of Higher education.</dc:title>
  <dc:creator>shoket</dc:creator>
  <cp:lastModifiedBy>User</cp:lastModifiedBy>
  <cp:revision>73</cp:revision>
  <dcterms:created xsi:type="dcterms:W3CDTF">2006-08-16T00:00:00Z</dcterms:created>
  <dcterms:modified xsi:type="dcterms:W3CDTF">2017-11-27T16:24:44Z</dcterms:modified>
</cp:coreProperties>
</file>